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2" autoAdjust="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881DD-48C8-47CE-9E9E-2D8E0DE2BB35}" type="datetimeFigureOut">
              <a:rPr lang="en-US"/>
              <a:pPr>
                <a:defRPr/>
              </a:pPr>
              <a:t>6/14/2011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58099-8509-437C-93EF-A76392EC1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EE287-384E-4E72-977C-D49F97654945}" type="datetimeFigureOut">
              <a:rPr lang="en-US"/>
              <a:pPr>
                <a:defRPr/>
              </a:pPr>
              <a:t>6/14/2011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555D2-D25F-4554-930E-A81CBA3EF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092BC-4B56-418D-B546-3ECB02660E78}" type="datetimeFigureOut">
              <a:rPr lang="en-US"/>
              <a:pPr>
                <a:defRPr/>
              </a:pPr>
              <a:t>6/14/2011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6EBED-7B8F-42B6-BE72-FE9CEB127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0F4CD-A999-42E8-8207-8AED969A2C74}" type="datetimeFigureOut">
              <a:rPr lang="en-US"/>
              <a:pPr>
                <a:defRPr/>
              </a:pPr>
              <a:t>6/14/2011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E2AFA-CDCC-453D-B99F-835FD6DF0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C4385-0D05-46F7-9989-4FB92E5DAA43}" type="datetimeFigureOut">
              <a:rPr lang="en-US"/>
              <a:pPr>
                <a:defRPr/>
              </a:pPr>
              <a:t>6/14/2011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DBC22-4AA2-4160-91F1-873EC85B2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82F28-5917-4694-941F-55572435E238}" type="datetimeFigureOut">
              <a:rPr lang="en-US"/>
              <a:pPr>
                <a:defRPr/>
              </a:pPr>
              <a:t>6/14/2011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8CD6A-6E0A-4227-86BC-F019F579A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76CBF-9620-4008-86B7-87F9C2ED7B2C}" type="datetimeFigureOut">
              <a:rPr lang="en-US"/>
              <a:pPr>
                <a:defRPr/>
              </a:pPr>
              <a:t>6/14/2011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F61C-0946-4D1A-8F09-F1130CE39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02D24-8FD3-42E7-A6DC-587A37C59CF4}" type="datetimeFigureOut">
              <a:rPr lang="en-US"/>
              <a:pPr>
                <a:defRPr/>
              </a:pPr>
              <a:t>6/14/2011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9E483-D134-464C-94BD-26A459007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F02C0-1862-4902-9B6D-87364C79A636}" type="datetimeFigureOut">
              <a:rPr lang="en-US"/>
              <a:pPr>
                <a:defRPr/>
              </a:pPr>
              <a:t>6/14/2011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CA3E1-2C04-4D11-83C6-095511A24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57098-C3B3-404B-B908-A2F29FAE7AB8}" type="datetimeFigureOut">
              <a:rPr lang="en-US"/>
              <a:pPr>
                <a:defRPr/>
              </a:pPr>
              <a:t>6/14/2011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5222-FCED-4415-802A-EEDB568F9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9E69C-EAB5-4D9B-BB53-1D9342B695A9}" type="datetimeFigureOut">
              <a:rPr lang="en-US"/>
              <a:pPr>
                <a:defRPr/>
              </a:pPr>
              <a:t>6/14/2011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E4C39-B7BC-4250-8F22-B6DA74EC0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D6DB35-FD63-421C-9B7E-58F8683C73CF}" type="datetimeFigureOut">
              <a:rPr lang="en-US"/>
              <a:pPr>
                <a:defRPr/>
              </a:pPr>
              <a:t>6/14/2011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FC214A-C7AB-4A90-BEC7-D35761903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New </a:t>
            </a:r>
            <a:r>
              <a:rPr lang="en-US" sz="3600" dirty="0" err="1" smtClean="0"/>
              <a:t>Paltz</a:t>
            </a:r>
            <a:r>
              <a:rPr lang="en-US" sz="3600" dirty="0" smtClean="0"/>
              <a:t> Water Conservation Effort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Chris Perez, Thomas </a:t>
            </a:r>
            <a:r>
              <a:rPr lang="en-US" sz="2000" dirty="0" err="1" smtClean="0"/>
              <a:t>Covino</a:t>
            </a:r>
            <a:r>
              <a:rPr lang="en-US" sz="2000" dirty="0" smtClean="0"/>
              <a:t>, Kerry Shaw, Canaan </a:t>
            </a:r>
            <a:r>
              <a:rPr lang="en-US" sz="2000" dirty="0" err="1" smtClean="0"/>
              <a:t>Lightsey</a:t>
            </a:r>
            <a:endParaRPr lang="en-US" sz="2000" dirty="0"/>
          </a:p>
        </p:txBody>
      </p:sp>
      <p:pic>
        <p:nvPicPr>
          <p:cNvPr id="13315" name="Picture 2" descr="http://www2.prnewswire.com/mnr/kohler/40503/images/40503-hi-WS_2009_POY_Logo.jpg"/>
          <p:cNvPicPr>
            <a:picLocks noChangeAspect="1" noChangeArrowheads="1"/>
          </p:cNvPicPr>
          <p:nvPr/>
        </p:nvPicPr>
        <p:blipFill>
          <a:blip r:embed="rId2" cstate="print"/>
          <a:srcRect l="1704" t="2132" b="23256"/>
          <a:stretch>
            <a:fillRect/>
          </a:stretch>
        </p:blipFill>
        <p:spPr bwMode="auto">
          <a:xfrm>
            <a:off x="2362200" y="1981200"/>
            <a:ext cx="43926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2800" dirty="0" smtClean="0"/>
              <a:t>Going </a:t>
            </a:r>
            <a:r>
              <a:rPr lang="en-US" sz="2800" dirty="0" err="1" smtClean="0"/>
              <a:t>WaterSense</a:t>
            </a:r>
            <a:r>
              <a:rPr lang="en-US" sz="2800" dirty="0" smtClean="0"/>
              <a:t> does not have to destroy your pockets</a:t>
            </a:r>
            <a:endParaRPr lang="en-US" sz="2800" dirty="0"/>
          </a:p>
        </p:txBody>
      </p:sp>
      <p:pic>
        <p:nvPicPr>
          <p:cNvPr id="23554" name="Picture 2" descr="\\stg1\YOG_2011\cperez\My Pictures\New Folder\IMG_0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6653" y="3567147"/>
            <a:ext cx="3544657" cy="2658763"/>
          </a:xfrm>
          <a:prstGeom prst="rect">
            <a:avLst/>
          </a:prstGeom>
          <a:noFill/>
        </p:spPr>
      </p:pic>
      <p:pic>
        <p:nvPicPr>
          <p:cNvPr id="23555" name="Picture 3" descr="\\stg1\YOG_2011\cperez\My Pictures\New Folder\IMG_0479.JPG"/>
          <p:cNvPicPr>
            <a:picLocks noChangeAspect="1" noChangeArrowheads="1"/>
          </p:cNvPicPr>
          <p:nvPr/>
        </p:nvPicPr>
        <p:blipFill>
          <a:blip r:embed="rId3" cstate="print"/>
          <a:srcRect t="26316"/>
          <a:stretch>
            <a:fillRect/>
          </a:stretch>
        </p:blipFill>
        <p:spPr bwMode="auto">
          <a:xfrm>
            <a:off x="152400" y="1295400"/>
            <a:ext cx="3833027" cy="2133600"/>
          </a:xfrm>
          <a:prstGeom prst="rect">
            <a:avLst/>
          </a:prstGeom>
          <a:noFill/>
        </p:spPr>
      </p:pic>
      <p:pic>
        <p:nvPicPr>
          <p:cNvPr id="23557" name="Picture 5" descr="http://www.keeneymfg.com/assets/1935/original/Lead-Free-Aerators.png?12792247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62200"/>
            <a:ext cx="3333750" cy="2952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FACT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   </a:t>
            </a:r>
            <a:r>
              <a:rPr lang="en-US" sz="4000" b="1" smtClean="0"/>
              <a:t>If just one out of every 10 households in New York replaced its older, inefficient toilets with WaterSense labeled toilets, it would save nearly 8 billion gallons and more than $46 million in water bills annually.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\\stg1\YOG_2011\cperez\My Pictures\New Folder\pic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8" descr="http://ga.water.usgs.gov/edu/graphics/earthwheredistribution.gif"/>
          <p:cNvPicPr>
            <a:picLocks noChangeAspect="1" noChangeArrowheads="1"/>
          </p:cNvPicPr>
          <p:nvPr/>
        </p:nvPicPr>
        <p:blipFill>
          <a:blip r:embed="rId3" cstate="print"/>
          <a:srcRect r="75290"/>
          <a:stretch>
            <a:fillRect/>
          </a:stretch>
        </p:blipFill>
        <p:spPr bwMode="auto">
          <a:xfrm>
            <a:off x="6172200" y="381000"/>
            <a:ext cx="2019075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8"/>
          <p:cNvSpPr txBox="1">
            <a:spLocks noChangeArrowheads="1"/>
          </p:cNvSpPr>
          <p:nvPr/>
        </p:nvSpPr>
        <p:spPr bwMode="auto">
          <a:xfrm>
            <a:off x="304800" y="3581400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Lake </a:t>
            </a:r>
            <a:r>
              <a:rPr lang="en-US" dirty="0" err="1">
                <a:latin typeface="Calibri" pitchFamily="34" charset="0"/>
              </a:rPr>
              <a:t>Mohonk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9218" name="Picture 2" descr="http://rst.gsfc.nasa.gov/Sect16/full-20earth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733800"/>
            <a:ext cx="2590800" cy="2590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http://www.epcor.ca/en-ca/Customers/water-customers/efficiency-tools-tips/PublishingImages/WaterPercentCo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962400"/>
            <a:ext cx="35052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http://www.dec.ny.gov/images/water_images/305bfigwateruse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7162800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http://www.dec.ny.gov/images/water_images/305bfigwateruse10.jpg"/>
          <p:cNvPicPr>
            <a:picLocks noChangeAspect="1" noChangeArrowheads="1"/>
          </p:cNvPicPr>
          <p:nvPr/>
        </p:nvPicPr>
        <p:blipFill>
          <a:blip r:embed="rId3" cstate="print"/>
          <a:srcRect l="36604" t="18845" r="2995" b="36617"/>
          <a:stretch>
            <a:fillRect/>
          </a:stretch>
        </p:blipFill>
        <p:spPr bwMode="auto">
          <a:xfrm>
            <a:off x="457200" y="4191000"/>
            <a:ext cx="5029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>
            <a:cxnSpLocks noChangeShapeType="1"/>
            <a:stCxn id="0" idx="0"/>
          </p:cNvCxnSpPr>
          <p:nvPr/>
        </p:nvCxnSpPr>
        <p:spPr bwMode="auto">
          <a:xfrm flipH="1">
            <a:off x="2590800" y="4191000"/>
            <a:ext cx="381000" cy="7620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592388"/>
            <a:ext cx="5029200" cy="25431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900" smtClean="0"/>
              <a:t>-NY State population: Approx. </a:t>
            </a:r>
            <a:r>
              <a:rPr lang="en-US" sz="3000" b="1" smtClean="0"/>
              <a:t>18,976,457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900" smtClean="0"/>
              <a:t>-1.5 Gallons per flush of an average modern toilet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9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900" smtClean="0"/>
              <a:t>If everyone in the state flushed the toilet </a:t>
            </a:r>
            <a:r>
              <a:rPr lang="en-US" sz="2800" b="1" smtClean="0"/>
              <a:t>2</a:t>
            </a:r>
            <a:r>
              <a:rPr lang="en-US" sz="1900" smtClean="0"/>
              <a:t> times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900" smtClean="0"/>
              <a:t>a day</a:t>
            </a:r>
            <a:r>
              <a:rPr lang="en-US" sz="1900" b="1" smtClean="0"/>
              <a:t>,   </a:t>
            </a:r>
            <a:r>
              <a:rPr lang="en-US" sz="3700" b="1" smtClean="0"/>
              <a:t>56,929,371  </a:t>
            </a:r>
            <a:r>
              <a:rPr lang="en-US" sz="1900" smtClean="0"/>
              <a:t>gallons of water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900" smtClean="0"/>
              <a:t>are used</a:t>
            </a:r>
          </a:p>
        </p:txBody>
      </p:sp>
      <p:pic>
        <p:nvPicPr>
          <p:cNvPr id="16386" name="Picture 2" descr="http://www.himho.com/wp-content/uploads/2010/03/New-York-St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37988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ontent Placeholder 2"/>
          <p:cNvSpPr txBox="1">
            <a:spLocks/>
          </p:cNvSpPr>
          <p:nvPr/>
        </p:nvSpPr>
        <p:spPr bwMode="auto">
          <a:xfrm>
            <a:off x="2362200" y="304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000">
                <a:latin typeface="Calibri" pitchFamily="34" charset="0"/>
              </a:rPr>
              <a:t>Who thinks twice about flushing the toilet?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86200" y="3733800"/>
            <a:ext cx="502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American Standard Cadet 3 White High Efficiency WaterSense Elongated 2-Piece Toi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290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6" descr="Delta Traditional Oil-Rubbed Bronze 2-Handle WaterSense Bathroom Faucet (Drain Included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04800"/>
            <a:ext cx="26289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8" descr="http://www.buildinggreen.com/articleimages/1507/WaterSens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"/>
            <a:ext cx="41148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http://www.re-nest.com/uimages/re-nest/4-25-2009showerhead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048000"/>
            <a:ext cx="27178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4267200" y="6248400"/>
            <a:ext cx="441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WaterSense products from Lowes.com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\\stg1\YOG_2011\cperez\My Pictures\IMG_1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\\stg1\YOG_2011\cperez\My Pictures\IMG_1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24653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\\stg1\YOG_2011\cperez\My Pictures\IMG_1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04800"/>
            <a:ext cx="28194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\\stg1\YOG_2011\cperez\My Pictures\IMG_11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114800"/>
            <a:ext cx="3184525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705600" y="2286000"/>
            <a:ext cx="1905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Current bathroom fixtures at New Paltz High School</a:t>
            </a:r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 flipV="1">
            <a:off x="838200" y="2209800"/>
            <a:ext cx="1752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 flipV="1">
            <a:off x="4038600" y="5029200"/>
            <a:ext cx="129540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7543800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Line 6"/>
          <p:cNvSpPr>
            <a:spLocks noChangeShapeType="1"/>
          </p:cNvSpPr>
          <p:nvPr/>
        </p:nvSpPr>
        <p:spPr bwMode="auto">
          <a:xfrm>
            <a:off x="2819400" y="2514600"/>
            <a:ext cx="457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Line 7"/>
          <p:cNvSpPr>
            <a:spLocks noChangeShapeType="1"/>
          </p:cNvSpPr>
          <p:nvPr/>
        </p:nvSpPr>
        <p:spPr bwMode="auto">
          <a:xfrm>
            <a:off x="2895600" y="2667000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228600" y="4419600"/>
            <a:ext cx="86106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NPHS</a:t>
            </a:r>
            <a:r>
              <a:rPr lang="en-US" sz="1600" dirty="0"/>
              <a:t>- 39 toilets total </a:t>
            </a:r>
            <a:r>
              <a:rPr lang="en-US" b="1" dirty="0"/>
              <a:t>x</a:t>
            </a:r>
            <a:r>
              <a:rPr lang="en-US" sz="1600" dirty="0"/>
              <a:t> 3.5 gallons per flush </a:t>
            </a:r>
            <a:r>
              <a:rPr lang="en-US" b="1" dirty="0"/>
              <a:t>= </a:t>
            </a:r>
            <a:r>
              <a:rPr lang="en-US" sz="1600" dirty="0"/>
              <a:t>136.5 gallons if all toilets were flushed 1 times per day.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	If </a:t>
            </a:r>
            <a:r>
              <a:rPr lang="en-US" sz="1600" dirty="0" err="1"/>
              <a:t>WaterSense</a:t>
            </a:r>
            <a:r>
              <a:rPr lang="en-US" sz="1600" dirty="0"/>
              <a:t> products were adopted: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            39  toilets total </a:t>
            </a:r>
            <a:r>
              <a:rPr lang="en-US" b="1" dirty="0"/>
              <a:t>x </a:t>
            </a:r>
            <a:r>
              <a:rPr lang="en-US" sz="2000" b="1" dirty="0"/>
              <a:t>1.28 </a:t>
            </a:r>
            <a:r>
              <a:rPr lang="en-US" sz="2000" b="1" dirty="0" err="1"/>
              <a:t>gpf</a:t>
            </a:r>
            <a:r>
              <a:rPr lang="en-US" sz="2000" b="1" dirty="0"/>
              <a:t> = </a:t>
            </a:r>
            <a:r>
              <a:rPr lang="en-US" sz="2400" b="1" dirty="0"/>
              <a:t>49.92 gallons</a:t>
            </a:r>
          </a:p>
          <a:p>
            <a:pPr>
              <a:spcBef>
                <a:spcPct val="50000"/>
              </a:spcBef>
            </a:pPr>
            <a:r>
              <a:rPr lang="en-US" sz="2400" b="1" dirty="0"/>
              <a:t>86.58 gallons of water can be saved per day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sz="1600" b="1" dirty="0"/>
              <a:t>              </a:t>
            </a:r>
            <a:endParaRPr lang="en-US" b="1" dirty="0"/>
          </a:p>
          <a:p>
            <a:pPr>
              <a:spcBef>
                <a:spcPct val="50000"/>
              </a:spcBef>
            </a:pPr>
            <a:r>
              <a:rPr lang="en-US" sz="1600" dirty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fivestarcoop.com/images/e0023601/truevalue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30250"/>
            <a:ext cx="46482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\\stg1\YOG_2011\cperez\My Pictures\New Folder\IMG_04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371600"/>
            <a:ext cx="315912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\\stg1\YOG_2011\cperez\My Pictures\New Folder\IMG_0471.JPG"/>
          <p:cNvPicPr>
            <a:picLocks noChangeAspect="1" noChangeArrowheads="1"/>
          </p:cNvPicPr>
          <p:nvPr/>
        </p:nvPicPr>
        <p:blipFill>
          <a:blip r:embed="rId4" cstate="print"/>
          <a:srcRect l="7828" t="4562" r="11279" b="3445"/>
          <a:stretch>
            <a:fillRect/>
          </a:stretch>
        </p:blipFill>
        <p:spPr bwMode="auto">
          <a:xfrm>
            <a:off x="3276600" y="2438400"/>
            <a:ext cx="2057400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\\stg1\YOG_2011\cperez\My Pictures\New Folder\IMG_04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514600"/>
            <a:ext cx="22288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2590800" y="3886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v.s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8653" t="18810" r="7692" b="7660"/>
          <a:stretch>
            <a:fillRect/>
          </a:stretch>
        </p:blipFill>
        <p:spPr bwMode="auto">
          <a:xfrm>
            <a:off x="228600" y="838200"/>
            <a:ext cx="868680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149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New Paltz Water Conservation Effort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Going WaterSense does not have to destroy your pockets</vt:lpstr>
      <vt:lpstr>FACT</vt:lpstr>
    </vt:vector>
  </TitlesOfParts>
  <Company>NPCSD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Paltz Water Conservation Effort</dc:title>
  <dc:creator>cperez</dc:creator>
  <cp:lastModifiedBy>cperez</cp:lastModifiedBy>
  <cp:revision>32</cp:revision>
  <dcterms:created xsi:type="dcterms:W3CDTF">2011-05-13T13:52:01Z</dcterms:created>
  <dcterms:modified xsi:type="dcterms:W3CDTF">2011-06-14T16:24:22Z</dcterms:modified>
</cp:coreProperties>
</file>